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76" r:id="rId13"/>
    <p:sldId id="267" r:id="rId14"/>
    <p:sldId id="268" r:id="rId15"/>
    <p:sldId id="269" r:id="rId16"/>
    <p:sldId id="270" r:id="rId17"/>
    <p:sldId id="271" r:id="rId18"/>
    <p:sldId id="277" r:id="rId19"/>
    <p:sldId id="272" r:id="rId20"/>
    <p:sldId id="273"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EC249F-9E81-4A3C-8FDF-F0D818EDAF99}" type="datetimeFigureOut">
              <a:rPr lang="en-IN" smtClean="0"/>
              <a:t>01-12-2019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8D31E-C6FA-4ECE-98A5-28F121A210AC}" type="slidenum">
              <a:rPr lang="en-IN" smtClean="0"/>
              <a:t>‹#›</a:t>
            </a:fld>
            <a:endParaRPr lang="en-IN"/>
          </a:p>
        </p:txBody>
      </p:sp>
    </p:spTree>
    <p:extLst>
      <p:ext uri="{BB962C8B-B14F-4D97-AF65-F5344CB8AC3E}">
        <p14:creationId xmlns:p14="http://schemas.microsoft.com/office/powerpoint/2010/main" val="1667515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State that we converted all the files from json to csv</a:t>
            </a:r>
          </a:p>
        </p:txBody>
      </p:sp>
      <p:sp>
        <p:nvSpPr>
          <p:cNvPr id="4" name="Slide Number Placeholder 3"/>
          <p:cNvSpPr>
            <a:spLocks noGrp="1"/>
          </p:cNvSpPr>
          <p:nvPr>
            <p:ph type="sldNum" sz="quarter" idx="5"/>
          </p:nvPr>
        </p:nvSpPr>
        <p:spPr/>
        <p:txBody>
          <a:bodyPr/>
          <a:lstStyle/>
          <a:p>
            <a:fld id="{A908D31E-C6FA-4ECE-98A5-28F121A210AC}" type="slidenum">
              <a:rPr lang="en-IN" smtClean="0"/>
              <a:t>4</a:t>
            </a:fld>
            <a:endParaRPr lang="en-IN"/>
          </a:p>
        </p:txBody>
      </p:sp>
    </p:spTree>
    <p:extLst>
      <p:ext uri="{BB962C8B-B14F-4D97-AF65-F5344CB8AC3E}">
        <p14:creationId xmlns:p14="http://schemas.microsoft.com/office/powerpoint/2010/main" val="1032675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00225813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7716C4-CA11-47B5-A6F7-2EF0CE39BE08}" type="datetimeFigureOut">
              <a:rPr lang="en-IN" smtClean="0"/>
              <a:t>01-12-2019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41413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1210052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5508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366830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69822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092706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1792643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75588096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1455757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90099983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7716C4-CA11-47B5-A6F7-2EF0CE39BE08}" type="datetimeFigureOut">
              <a:rPr lang="en-IN" smtClean="0"/>
              <a:t>01-12-2019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3478503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7716C4-CA11-47B5-A6F7-2EF0CE39BE08}" type="datetimeFigureOut">
              <a:rPr lang="en-IN" smtClean="0"/>
              <a:t>01-12-2019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20685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178786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2560807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A7716C4-CA11-47B5-A6F7-2EF0CE39BE08}" type="datetimeFigureOut">
              <a:rPr lang="en-IN" smtClean="0"/>
              <a:t>01-12-2019</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342706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7716C4-CA11-47B5-A6F7-2EF0CE39BE08}" type="datetimeFigureOut">
              <a:rPr lang="en-IN" smtClean="0"/>
              <a:t>01-12-2019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230641C-06E0-4E7E-88E7-DC2A682AC4EA}" type="slidenum">
              <a:rPr lang="en-IN" smtClean="0"/>
              <a:t>‹#›</a:t>
            </a:fld>
            <a:endParaRPr lang="en-IN"/>
          </a:p>
        </p:txBody>
      </p:sp>
    </p:spTree>
    <p:extLst>
      <p:ext uri="{BB962C8B-B14F-4D97-AF65-F5344CB8AC3E}">
        <p14:creationId xmlns:p14="http://schemas.microsoft.com/office/powerpoint/2010/main" val="3554893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A7716C4-CA11-47B5-A6F7-2EF0CE39BE08}" type="datetimeFigureOut">
              <a:rPr lang="en-IN" smtClean="0"/>
              <a:t>01-12-2019</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230641C-06E0-4E7E-88E7-DC2A682AC4EA}" type="slidenum">
              <a:rPr lang="en-IN" smtClean="0"/>
              <a:t>‹#›</a:t>
            </a:fld>
            <a:endParaRPr lang="en-IN"/>
          </a:p>
        </p:txBody>
      </p:sp>
    </p:spTree>
    <p:extLst>
      <p:ext uri="{BB962C8B-B14F-4D97-AF65-F5344CB8AC3E}">
        <p14:creationId xmlns:p14="http://schemas.microsoft.com/office/powerpoint/2010/main" val="1614324850"/>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1BA45-C6FB-4C76-B31A-958E53F88ABA}"/>
              </a:ext>
            </a:extLst>
          </p:cNvPr>
          <p:cNvSpPr>
            <a:spLocks noGrp="1"/>
          </p:cNvSpPr>
          <p:nvPr>
            <p:ph type="ctrTitle"/>
          </p:nvPr>
        </p:nvSpPr>
        <p:spPr/>
        <p:txBody>
          <a:bodyPr>
            <a:normAutofit/>
          </a:bodyPr>
          <a:lstStyle/>
          <a:p>
            <a:r>
              <a:rPr lang="en-IN" sz="4800" b="1" dirty="0"/>
              <a:t>Aspect based Topic Modelling analysis on Yelp Restaurant Reviews</a:t>
            </a:r>
            <a:endParaRPr lang="en-IN" sz="4800" dirty="0"/>
          </a:p>
        </p:txBody>
      </p:sp>
      <p:sp>
        <p:nvSpPr>
          <p:cNvPr id="3" name="Subtitle 2">
            <a:extLst>
              <a:ext uri="{FF2B5EF4-FFF2-40B4-BE49-F238E27FC236}">
                <a16:creationId xmlns:a16="http://schemas.microsoft.com/office/drawing/2014/main" id="{97C566F7-7C3F-4719-AAE0-B82ECE2B599D}"/>
              </a:ext>
            </a:extLst>
          </p:cNvPr>
          <p:cNvSpPr>
            <a:spLocks noGrp="1"/>
          </p:cNvSpPr>
          <p:nvPr>
            <p:ph type="subTitle" idx="1"/>
          </p:nvPr>
        </p:nvSpPr>
        <p:spPr>
          <a:xfrm>
            <a:off x="1154955" y="4777379"/>
            <a:ext cx="8985638" cy="1181631"/>
          </a:xfrm>
        </p:spPr>
        <p:txBody>
          <a:bodyPr>
            <a:normAutofit fontScale="92500" lnSpcReduction="10000"/>
          </a:bodyPr>
          <a:lstStyle/>
          <a:p>
            <a:pPr algn="r"/>
            <a:endParaRPr lang="en-IN" dirty="0"/>
          </a:p>
          <a:p>
            <a:pPr algn="r"/>
            <a:r>
              <a:rPr lang="en-IN" dirty="0"/>
              <a:t>Project by: Neha Deshmukh (0640812)</a:t>
            </a:r>
          </a:p>
          <a:p>
            <a:pPr algn="r"/>
            <a:r>
              <a:rPr lang="en-IN" dirty="0"/>
              <a:t>                        Avneet Ahuja (0637330)</a:t>
            </a:r>
          </a:p>
          <a:p>
            <a:endParaRPr lang="en-IN" dirty="0"/>
          </a:p>
        </p:txBody>
      </p:sp>
      <p:pic>
        <p:nvPicPr>
          <p:cNvPr id="2050" name="Picture 2" descr="Image result for topic modelling python medium">
            <a:extLst>
              <a:ext uri="{FF2B5EF4-FFF2-40B4-BE49-F238E27FC236}">
                <a16:creationId xmlns:a16="http://schemas.microsoft.com/office/drawing/2014/main" id="{DD682E36-117E-476D-8BEE-3F19B2C78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0580" y="1311871"/>
            <a:ext cx="2316115" cy="3465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63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3 X Visualisation of topics</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Example restaurant: Chipotle Mexican Grill</a:t>
            </a:r>
          </a:p>
          <a:p>
            <a:endParaRPr lang="en-IN" dirty="0"/>
          </a:p>
          <a:p>
            <a:endParaRPr lang="en-IN" dirty="0"/>
          </a:p>
        </p:txBody>
      </p:sp>
      <p:pic>
        <p:nvPicPr>
          <p:cNvPr id="4" name="Picture 3">
            <a:extLst>
              <a:ext uri="{FF2B5EF4-FFF2-40B4-BE49-F238E27FC236}">
                <a16:creationId xmlns:a16="http://schemas.microsoft.com/office/drawing/2014/main" id="{E0C0CF09-C409-40C0-8E2A-AC90CDECD729}"/>
              </a:ext>
            </a:extLst>
          </p:cNvPr>
          <p:cNvPicPr>
            <a:picLocks noChangeAspect="1"/>
          </p:cNvPicPr>
          <p:nvPr/>
        </p:nvPicPr>
        <p:blipFill rotWithShape="1">
          <a:blip r:embed="rId2"/>
          <a:srcRect l="17570" t="29935" r="33764" b="6602"/>
          <a:stretch/>
        </p:blipFill>
        <p:spPr>
          <a:xfrm>
            <a:off x="1207197" y="2505636"/>
            <a:ext cx="5098257" cy="3739794"/>
          </a:xfrm>
          <a:prstGeom prst="rect">
            <a:avLst/>
          </a:prstGeom>
        </p:spPr>
      </p:pic>
      <p:pic>
        <p:nvPicPr>
          <p:cNvPr id="5" name="Picture 4">
            <a:extLst>
              <a:ext uri="{FF2B5EF4-FFF2-40B4-BE49-F238E27FC236}">
                <a16:creationId xmlns:a16="http://schemas.microsoft.com/office/drawing/2014/main" id="{1C36220E-0F73-4536-B221-8308C2B1D432}"/>
              </a:ext>
            </a:extLst>
          </p:cNvPr>
          <p:cNvPicPr>
            <a:picLocks noChangeAspect="1"/>
          </p:cNvPicPr>
          <p:nvPr/>
        </p:nvPicPr>
        <p:blipFill rotWithShape="1">
          <a:blip r:embed="rId3"/>
          <a:srcRect l="18624" t="31760" r="60730" b="13708"/>
          <a:stretch/>
        </p:blipFill>
        <p:spPr>
          <a:xfrm>
            <a:off x="7150813" y="2508605"/>
            <a:ext cx="2517168" cy="3739794"/>
          </a:xfrm>
          <a:prstGeom prst="rect">
            <a:avLst/>
          </a:prstGeom>
        </p:spPr>
      </p:pic>
    </p:spTree>
    <p:extLst>
      <p:ext uri="{BB962C8B-B14F-4D97-AF65-F5344CB8AC3E}">
        <p14:creationId xmlns:p14="http://schemas.microsoft.com/office/powerpoint/2010/main" val="3081653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Visualisation of topics X continued</a:t>
            </a:r>
          </a:p>
        </p:txBody>
      </p:sp>
      <p:pic>
        <p:nvPicPr>
          <p:cNvPr id="4" name="Picture 3">
            <a:extLst>
              <a:ext uri="{FF2B5EF4-FFF2-40B4-BE49-F238E27FC236}">
                <a16:creationId xmlns:a16="http://schemas.microsoft.com/office/drawing/2014/main" id="{08A44550-714B-435C-8A70-1A7C5EAE1C04}"/>
              </a:ext>
            </a:extLst>
          </p:cNvPr>
          <p:cNvPicPr>
            <a:picLocks noChangeAspect="1"/>
          </p:cNvPicPr>
          <p:nvPr/>
        </p:nvPicPr>
        <p:blipFill rotWithShape="1">
          <a:blip r:embed="rId2"/>
          <a:srcRect l="17562" t="23071" r="15393" b="6602"/>
          <a:stretch/>
        </p:blipFill>
        <p:spPr>
          <a:xfrm>
            <a:off x="774701" y="1430902"/>
            <a:ext cx="8875671" cy="5237026"/>
          </a:xfrm>
          <a:prstGeom prst="rect">
            <a:avLst/>
          </a:prstGeom>
        </p:spPr>
      </p:pic>
    </p:spTree>
    <p:extLst>
      <p:ext uri="{BB962C8B-B14F-4D97-AF65-F5344CB8AC3E}">
        <p14:creationId xmlns:p14="http://schemas.microsoft.com/office/powerpoint/2010/main" val="2952645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312DA-3A97-4C1A-8BCB-872FACA52BEA}"/>
              </a:ext>
            </a:extLst>
          </p:cNvPr>
          <p:cNvSpPr>
            <a:spLocks noGrp="1"/>
          </p:cNvSpPr>
          <p:nvPr>
            <p:ph type="title"/>
          </p:nvPr>
        </p:nvSpPr>
        <p:spPr/>
        <p:txBody>
          <a:bodyPr/>
          <a:lstStyle/>
          <a:p>
            <a:r>
              <a:rPr lang="en-IN" dirty="0"/>
              <a:t>Topic Modelling on all the reviews</a:t>
            </a:r>
          </a:p>
        </p:txBody>
      </p:sp>
      <p:pic>
        <p:nvPicPr>
          <p:cNvPr id="4" name="Picture 3">
            <a:extLst>
              <a:ext uri="{FF2B5EF4-FFF2-40B4-BE49-F238E27FC236}">
                <a16:creationId xmlns:a16="http://schemas.microsoft.com/office/drawing/2014/main" id="{21852DC7-7CCF-44B8-A127-C97E12DBA3B8}"/>
              </a:ext>
            </a:extLst>
          </p:cNvPr>
          <p:cNvPicPr>
            <a:picLocks noChangeAspect="1"/>
          </p:cNvPicPr>
          <p:nvPr/>
        </p:nvPicPr>
        <p:blipFill rotWithShape="1">
          <a:blip r:embed="rId2"/>
          <a:srcRect l="13905" t="41498" r="1151" b="22996"/>
          <a:stretch/>
        </p:blipFill>
        <p:spPr>
          <a:xfrm>
            <a:off x="801384" y="1500028"/>
            <a:ext cx="10288180" cy="2578812"/>
          </a:xfrm>
          <a:prstGeom prst="rect">
            <a:avLst/>
          </a:prstGeom>
        </p:spPr>
      </p:pic>
      <p:pic>
        <p:nvPicPr>
          <p:cNvPr id="5" name="Picture 4">
            <a:extLst>
              <a:ext uri="{FF2B5EF4-FFF2-40B4-BE49-F238E27FC236}">
                <a16:creationId xmlns:a16="http://schemas.microsoft.com/office/drawing/2014/main" id="{DFFCA07F-3646-4218-A926-18AF52955F15}"/>
              </a:ext>
            </a:extLst>
          </p:cNvPr>
          <p:cNvPicPr>
            <a:picLocks noChangeAspect="1"/>
          </p:cNvPicPr>
          <p:nvPr/>
        </p:nvPicPr>
        <p:blipFill rotWithShape="1">
          <a:blip r:embed="rId3"/>
          <a:srcRect l="13819" t="35458" r="34439" b="44120"/>
          <a:stretch/>
        </p:blipFill>
        <p:spPr>
          <a:xfrm>
            <a:off x="801384" y="4270804"/>
            <a:ext cx="10288180" cy="2284107"/>
          </a:xfrm>
          <a:prstGeom prst="rect">
            <a:avLst/>
          </a:prstGeom>
        </p:spPr>
      </p:pic>
    </p:spTree>
    <p:extLst>
      <p:ext uri="{BB962C8B-B14F-4D97-AF65-F5344CB8AC3E}">
        <p14:creationId xmlns:p14="http://schemas.microsoft.com/office/powerpoint/2010/main" val="1868313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4: Aspect oriented Topic Modelling X Dataset</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Used annotated restaurant reviews dataset as training set to get the aspects. </a:t>
            </a:r>
          </a:p>
          <a:p>
            <a:r>
              <a:rPr lang="en-IN" dirty="0"/>
              <a:t>Focused on Ambience, Service, Food and Price as different aspects in the restaurant reviews</a:t>
            </a:r>
          </a:p>
          <a:p>
            <a:r>
              <a:rPr lang="en-IN" dirty="0"/>
              <a:t>Annotated dataset looks like this after cleaning and pre-processing,</a:t>
            </a:r>
          </a:p>
          <a:p>
            <a:endParaRPr lang="en-IN" dirty="0"/>
          </a:p>
          <a:p>
            <a:endParaRPr lang="en-IN" dirty="0"/>
          </a:p>
        </p:txBody>
      </p:sp>
      <p:pic>
        <p:nvPicPr>
          <p:cNvPr id="4" name="Picture 3">
            <a:extLst>
              <a:ext uri="{FF2B5EF4-FFF2-40B4-BE49-F238E27FC236}">
                <a16:creationId xmlns:a16="http://schemas.microsoft.com/office/drawing/2014/main" id="{757505E9-5A0F-4F88-86D4-F516190EB5A1}"/>
              </a:ext>
            </a:extLst>
          </p:cNvPr>
          <p:cNvPicPr>
            <a:picLocks noChangeAspect="1"/>
          </p:cNvPicPr>
          <p:nvPr/>
        </p:nvPicPr>
        <p:blipFill rotWithShape="1">
          <a:blip r:embed="rId2"/>
          <a:srcRect l="19551" t="20225" r="20871" b="46517"/>
          <a:stretch/>
        </p:blipFill>
        <p:spPr>
          <a:xfrm>
            <a:off x="1247149" y="4171206"/>
            <a:ext cx="8409023" cy="2640458"/>
          </a:xfrm>
          <a:prstGeom prst="rect">
            <a:avLst/>
          </a:prstGeom>
        </p:spPr>
      </p:pic>
    </p:spTree>
    <p:extLst>
      <p:ext uri="{BB962C8B-B14F-4D97-AF65-F5344CB8AC3E}">
        <p14:creationId xmlns:p14="http://schemas.microsoft.com/office/powerpoint/2010/main" val="2548569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4: Aspect oriented Topic Modelling X SVM Model</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Tried with various models to check which model gives the highest accuracy; OneVsRest, MLKNN, Classifier Chains, Label Powerset and SVM</a:t>
            </a:r>
          </a:p>
          <a:p>
            <a:r>
              <a:rPr lang="en-IN" dirty="0"/>
              <a:t>SVM gave the highest accuracy of 88.22%</a:t>
            </a:r>
          </a:p>
          <a:p>
            <a:r>
              <a:rPr lang="en-IN" dirty="0"/>
              <a:t>Trying it on annotated dataset to check the result,</a:t>
            </a:r>
          </a:p>
          <a:p>
            <a:pPr marL="0" indent="0">
              <a:buNone/>
            </a:pPr>
            <a:endParaRPr lang="en-IN" dirty="0"/>
          </a:p>
        </p:txBody>
      </p:sp>
      <p:pic>
        <p:nvPicPr>
          <p:cNvPr id="4" name="Picture 3">
            <a:extLst>
              <a:ext uri="{FF2B5EF4-FFF2-40B4-BE49-F238E27FC236}">
                <a16:creationId xmlns:a16="http://schemas.microsoft.com/office/drawing/2014/main" id="{51118D86-F137-4F66-A3EA-C2BD1130D43E}"/>
              </a:ext>
            </a:extLst>
          </p:cNvPr>
          <p:cNvPicPr>
            <a:picLocks noChangeAspect="1"/>
          </p:cNvPicPr>
          <p:nvPr/>
        </p:nvPicPr>
        <p:blipFill rotWithShape="1">
          <a:blip r:embed="rId2"/>
          <a:srcRect l="26620" t="48091" r="22978" b="19850"/>
          <a:stretch/>
        </p:blipFill>
        <p:spPr>
          <a:xfrm>
            <a:off x="1103311" y="4150658"/>
            <a:ext cx="6633569" cy="2373432"/>
          </a:xfrm>
          <a:prstGeom prst="rect">
            <a:avLst/>
          </a:prstGeom>
        </p:spPr>
      </p:pic>
    </p:spTree>
    <p:extLst>
      <p:ext uri="{BB962C8B-B14F-4D97-AF65-F5344CB8AC3E}">
        <p14:creationId xmlns:p14="http://schemas.microsoft.com/office/powerpoint/2010/main" val="2244902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4: Aspect oriented Topic Modelling X Using the model</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a:xfrm>
            <a:off x="1103312" y="2052918"/>
            <a:ext cx="9404723" cy="4676655"/>
          </a:xfrm>
        </p:spPr>
        <p:txBody>
          <a:bodyPr/>
          <a:lstStyle/>
          <a:p>
            <a:r>
              <a:rPr lang="en-IN" dirty="0"/>
              <a:t>Identification of opinion words by using available opinion lexicon for positive and negative words</a:t>
            </a:r>
          </a:p>
          <a:p>
            <a:r>
              <a:rPr lang="en-IN" dirty="0"/>
              <a:t>Spacy’s dependency parser: Finds other dependent words on the opinion words found from the lexicon. This will give the aspect term</a:t>
            </a:r>
          </a:p>
          <a:p>
            <a:r>
              <a:rPr lang="en-IN" dirty="0"/>
              <a:t>Assign sentiment score to the opinion word</a:t>
            </a:r>
          </a:p>
          <a:p>
            <a:r>
              <a:rPr lang="en-IN" dirty="0"/>
              <a:t>Add the aspect terms with their scores to aspect categories; Food, Ambience, Service, Price</a:t>
            </a:r>
          </a:p>
          <a:p>
            <a:pPr lvl="1"/>
            <a:r>
              <a:rPr lang="en-IN" dirty="0"/>
              <a:t>Used Glove pre-trained model on Wikipedia data and converted it to word2vec file format</a:t>
            </a:r>
          </a:p>
          <a:p>
            <a:pPr lvl="1"/>
            <a:r>
              <a:rPr lang="en-IN" dirty="0"/>
              <a:t>Used word2vec’s n_similarity to find similarity between aspect categories and aspect terms</a:t>
            </a:r>
          </a:p>
          <a:p>
            <a:pPr lvl="1"/>
            <a:r>
              <a:rPr lang="en-IN" dirty="0"/>
              <a:t>Also used the SVM model for this purpose</a:t>
            </a:r>
          </a:p>
          <a:p>
            <a:pPr lvl="1"/>
            <a:endParaRPr lang="en-IN" dirty="0"/>
          </a:p>
        </p:txBody>
      </p:sp>
    </p:spTree>
    <p:extLst>
      <p:ext uri="{BB962C8B-B14F-4D97-AF65-F5344CB8AC3E}">
        <p14:creationId xmlns:p14="http://schemas.microsoft.com/office/powerpoint/2010/main" val="221423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4: Aspect oriented Topic Modelling X Visualising the result</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Example restaurant: Chipotle Mexican Grill</a:t>
            </a:r>
          </a:p>
        </p:txBody>
      </p:sp>
      <p:pic>
        <p:nvPicPr>
          <p:cNvPr id="4" name="Picture 3">
            <a:extLst>
              <a:ext uri="{FF2B5EF4-FFF2-40B4-BE49-F238E27FC236}">
                <a16:creationId xmlns:a16="http://schemas.microsoft.com/office/drawing/2014/main" id="{978EE888-BC54-46BF-A2EB-A92FCD306551}"/>
              </a:ext>
            </a:extLst>
          </p:cNvPr>
          <p:cNvPicPr>
            <a:picLocks noChangeAspect="1"/>
          </p:cNvPicPr>
          <p:nvPr/>
        </p:nvPicPr>
        <p:blipFill rotWithShape="1">
          <a:blip r:embed="rId2"/>
          <a:srcRect l="26966" t="42696" r="51461" b="29588"/>
          <a:stretch/>
        </p:blipFill>
        <p:spPr>
          <a:xfrm>
            <a:off x="1103312" y="2835666"/>
            <a:ext cx="4577946" cy="3308280"/>
          </a:xfrm>
          <a:prstGeom prst="rect">
            <a:avLst/>
          </a:prstGeom>
        </p:spPr>
      </p:pic>
      <p:pic>
        <p:nvPicPr>
          <p:cNvPr id="5" name="Picture 4">
            <a:extLst>
              <a:ext uri="{FF2B5EF4-FFF2-40B4-BE49-F238E27FC236}">
                <a16:creationId xmlns:a16="http://schemas.microsoft.com/office/drawing/2014/main" id="{A95F9AF3-8D9E-456D-9081-0157A6D69F1A}"/>
              </a:ext>
            </a:extLst>
          </p:cNvPr>
          <p:cNvPicPr>
            <a:picLocks noChangeAspect="1"/>
          </p:cNvPicPr>
          <p:nvPr/>
        </p:nvPicPr>
        <p:blipFill rotWithShape="1">
          <a:blip r:embed="rId3"/>
          <a:srcRect l="27641" t="41348" r="49101" b="45768"/>
          <a:stretch/>
        </p:blipFill>
        <p:spPr>
          <a:xfrm>
            <a:off x="6020657" y="2835666"/>
            <a:ext cx="5341601" cy="1664415"/>
          </a:xfrm>
          <a:prstGeom prst="rect">
            <a:avLst/>
          </a:prstGeom>
        </p:spPr>
      </p:pic>
    </p:spTree>
    <p:extLst>
      <p:ext uri="{BB962C8B-B14F-4D97-AF65-F5344CB8AC3E}">
        <p14:creationId xmlns:p14="http://schemas.microsoft.com/office/powerpoint/2010/main" val="3399016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4: Aspect oriented Topic Modelling X Visualising the result</a:t>
            </a:r>
          </a:p>
        </p:txBody>
      </p:sp>
      <p:pic>
        <p:nvPicPr>
          <p:cNvPr id="4" name="Picture 3">
            <a:extLst>
              <a:ext uri="{FF2B5EF4-FFF2-40B4-BE49-F238E27FC236}">
                <a16:creationId xmlns:a16="http://schemas.microsoft.com/office/drawing/2014/main" id="{CC101ED8-011E-4F72-9821-092B8238F2C7}"/>
              </a:ext>
            </a:extLst>
          </p:cNvPr>
          <p:cNvPicPr>
            <a:picLocks noChangeAspect="1"/>
          </p:cNvPicPr>
          <p:nvPr/>
        </p:nvPicPr>
        <p:blipFill rotWithShape="1">
          <a:blip r:embed="rId2"/>
          <a:srcRect l="27303" t="38202" r="49185" b="33483"/>
          <a:stretch/>
        </p:blipFill>
        <p:spPr>
          <a:xfrm>
            <a:off x="399535" y="2208940"/>
            <a:ext cx="5550982" cy="3760342"/>
          </a:xfrm>
          <a:prstGeom prst="rect">
            <a:avLst/>
          </a:prstGeom>
        </p:spPr>
      </p:pic>
      <p:pic>
        <p:nvPicPr>
          <p:cNvPr id="5" name="Picture 4">
            <a:extLst>
              <a:ext uri="{FF2B5EF4-FFF2-40B4-BE49-F238E27FC236}">
                <a16:creationId xmlns:a16="http://schemas.microsoft.com/office/drawing/2014/main" id="{EDBA171C-AC38-4607-ABC6-BA3357DA9A2C}"/>
              </a:ext>
            </a:extLst>
          </p:cNvPr>
          <p:cNvPicPr>
            <a:picLocks noChangeAspect="1"/>
          </p:cNvPicPr>
          <p:nvPr/>
        </p:nvPicPr>
        <p:blipFill rotWithShape="1">
          <a:blip r:embed="rId3"/>
          <a:srcRect l="27219" t="35805" r="45815" b="35580"/>
          <a:stretch/>
        </p:blipFill>
        <p:spPr>
          <a:xfrm>
            <a:off x="6241486" y="2208939"/>
            <a:ext cx="5712530" cy="3760342"/>
          </a:xfrm>
          <a:prstGeom prst="rect">
            <a:avLst/>
          </a:prstGeom>
        </p:spPr>
      </p:pic>
    </p:spTree>
    <p:extLst>
      <p:ext uri="{BB962C8B-B14F-4D97-AF65-F5344CB8AC3E}">
        <p14:creationId xmlns:p14="http://schemas.microsoft.com/office/powerpoint/2010/main" val="1107081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597C-E6C1-4306-93C4-F350E9B3FD0E}"/>
              </a:ext>
            </a:extLst>
          </p:cNvPr>
          <p:cNvSpPr>
            <a:spLocks noGrp="1"/>
          </p:cNvSpPr>
          <p:nvPr>
            <p:ph type="title"/>
          </p:nvPr>
        </p:nvSpPr>
        <p:spPr/>
        <p:txBody>
          <a:bodyPr/>
          <a:lstStyle/>
          <a:p>
            <a:r>
              <a:rPr lang="en-IN" dirty="0"/>
              <a:t>Aspect oriented Topic Modelling X Conclusion</a:t>
            </a:r>
          </a:p>
        </p:txBody>
      </p:sp>
      <p:sp>
        <p:nvSpPr>
          <p:cNvPr id="3" name="Content Placeholder 2">
            <a:extLst>
              <a:ext uri="{FF2B5EF4-FFF2-40B4-BE49-F238E27FC236}">
                <a16:creationId xmlns:a16="http://schemas.microsoft.com/office/drawing/2014/main" id="{BF6EE82A-642F-4979-A242-4E4FB467875B}"/>
              </a:ext>
            </a:extLst>
          </p:cNvPr>
          <p:cNvSpPr>
            <a:spLocks noGrp="1"/>
          </p:cNvSpPr>
          <p:nvPr>
            <p:ph idx="1"/>
          </p:nvPr>
        </p:nvSpPr>
        <p:spPr/>
        <p:txBody>
          <a:bodyPr/>
          <a:lstStyle/>
          <a:p>
            <a:r>
              <a:rPr lang="en-IN" dirty="0"/>
              <a:t>Performed Topic Modelling using LDA on reviews of the restaurants and found the topic words that people are using the most by visualising the results</a:t>
            </a:r>
          </a:p>
          <a:p>
            <a:r>
              <a:rPr lang="en-IN" dirty="0"/>
              <a:t>Extracted positive and negative sentiments for various restaurant businesses and divided them according to aspects of the restaurants. This can better help the restaurant business to identify the areas in which they can improve</a:t>
            </a:r>
          </a:p>
        </p:txBody>
      </p:sp>
    </p:spTree>
    <p:extLst>
      <p:ext uri="{BB962C8B-B14F-4D97-AF65-F5344CB8AC3E}">
        <p14:creationId xmlns:p14="http://schemas.microsoft.com/office/powerpoint/2010/main" val="393295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Aspect oriented Topic Modelling X Future Scope</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Depending on the sentiments about the different aspects of the restaurant, it can be possible to predict the star ratings for that business </a:t>
            </a:r>
          </a:p>
          <a:p>
            <a:r>
              <a:rPr lang="en-IN" dirty="0"/>
              <a:t>It is possible to use this analysis to build a restaurant recommender system for users by taking into account the user reviews for other restaurants</a:t>
            </a:r>
          </a:p>
          <a:p>
            <a:r>
              <a:rPr lang="en-IN" dirty="0"/>
              <a:t>Instead of using LDA, there is another topic modelling algorithm that can be used; LDA2VEC. Not much work done here and therefore, it is a good research option</a:t>
            </a:r>
          </a:p>
        </p:txBody>
      </p:sp>
    </p:spTree>
    <p:extLst>
      <p:ext uri="{BB962C8B-B14F-4D97-AF65-F5344CB8AC3E}">
        <p14:creationId xmlns:p14="http://schemas.microsoft.com/office/powerpoint/2010/main" val="376675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Introduction X Background</a:t>
            </a:r>
          </a:p>
        </p:txBody>
      </p:sp>
      <p:pic>
        <p:nvPicPr>
          <p:cNvPr id="4" name="Content Placeholder 3">
            <a:extLst>
              <a:ext uri="{FF2B5EF4-FFF2-40B4-BE49-F238E27FC236}">
                <a16:creationId xmlns:a16="http://schemas.microsoft.com/office/drawing/2014/main" id="{F4877D4D-781A-45B6-84CD-620A1C09088E}"/>
              </a:ext>
            </a:extLst>
          </p:cNvPr>
          <p:cNvPicPr>
            <a:picLocks noGrp="1" noChangeAspect="1"/>
          </p:cNvPicPr>
          <p:nvPr>
            <p:ph idx="1"/>
          </p:nvPr>
        </p:nvPicPr>
        <p:blipFill>
          <a:blip r:embed="rId2"/>
          <a:stretch>
            <a:fillRect/>
          </a:stretch>
        </p:blipFill>
        <p:spPr>
          <a:xfrm>
            <a:off x="6185042" y="3121151"/>
            <a:ext cx="5825449" cy="3276816"/>
          </a:xfrm>
          <a:prstGeom prst="rect">
            <a:avLst/>
          </a:prstGeom>
        </p:spPr>
      </p:pic>
      <p:pic>
        <p:nvPicPr>
          <p:cNvPr id="5" name="Picture 4">
            <a:extLst>
              <a:ext uri="{FF2B5EF4-FFF2-40B4-BE49-F238E27FC236}">
                <a16:creationId xmlns:a16="http://schemas.microsoft.com/office/drawing/2014/main" id="{3761D8AC-97FE-4973-8D53-DE9FABA5489E}"/>
              </a:ext>
            </a:extLst>
          </p:cNvPr>
          <p:cNvPicPr>
            <a:picLocks noChangeAspect="1"/>
          </p:cNvPicPr>
          <p:nvPr/>
        </p:nvPicPr>
        <p:blipFill>
          <a:blip r:embed="rId3"/>
          <a:stretch>
            <a:fillRect/>
          </a:stretch>
        </p:blipFill>
        <p:spPr>
          <a:xfrm>
            <a:off x="646111" y="1408796"/>
            <a:ext cx="5360848" cy="3015477"/>
          </a:xfrm>
          <a:prstGeom prst="rect">
            <a:avLst/>
          </a:prstGeom>
        </p:spPr>
      </p:pic>
    </p:spTree>
    <p:extLst>
      <p:ext uri="{BB962C8B-B14F-4D97-AF65-F5344CB8AC3E}">
        <p14:creationId xmlns:p14="http://schemas.microsoft.com/office/powerpoint/2010/main" val="78110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4A8F85-9F3D-4943-BE60-F869CBD24169}"/>
              </a:ext>
            </a:extLst>
          </p:cNvPr>
          <p:cNvSpPr>
            <a:spLocks noGrp="1"/>
          </p:cNvSpPr>
          <p:nvPr>
            <p:ph type="ctrTitle"/>
          </p:nvPr>
        </p:nvSpPr>
        <p:spPr/>
        <p:txBody>
          <a:bodyPr/>
          <a:lstStyle/>
          <a:p>
            <a:r>
              <a:rPr lang="en-IN" dirty="0"/>
              <a:t>Thank You!</a:t>
            </a:r>
          </a:p>
        </p:txBody>
      </p:sp>
    </p:spTree>
    <p:extLst>
      <p:ext uri="{BB962C8B-B14F-4D97-AF65-F5344CB8AC3E}">
        <p14:creationId xmlns:p14="http://schemas.microsoft.com/office/powerpoint/2010/main" val="327499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Introduction X Inspiration</a:t>
            </a:r>
          </a:p>
        </p:txBody>
      </p:sp>
      <p:pic>
        <p:nvPicPr>
          <p:cNvPr id="4" name="Content Placeholder 3">
            <a:extLst>
              <a:ext uri="{FF2B5EF4-FFF2-40B4-BE49-F238E27FC236}">
                <a16:creationId xmlns:a16="http://schemas.microsoft.com/office/drawing/2014/main" id="{E68000BA-D21D-48D8-AED2-B416B985A7B4}"/>
              </a:ext>
            </a:extLst>
          </p:cNvPr>
          <p:cNvPicPr>
            <a:picLocks noGrp="1" noChangeAspect="1"/>
          </p:cNvPicPr>
          <p:nvPr>
            <p:ph sz="half" idx="1"/>
          </p:nvPr>
        </p:nvPicPr>
        <p:blipFill>
          <a:blip r:embed="rId2"/>
          <a:stretch>
            <a:fillRect/>
          </a:stretch>
        </p:blipFill>
        <p:spPr>
          <a:xfrm>
            <a:off x="646111" y="2056092"/>
            <a:ext cx="4892825" cy="2752214"/>
          </a:xfrm>
          <a:prstGeom prst="rect">
            <a:avLst/>
          </a:prstGeom>
        </p:spPr>
      </p:pic>
      <p:sp>
        <p:nvSpPr>
          <p:cNvPr id="6" name="Content Placeholder 5">
            <a:extLst>
              <a:ext uri="{FF2B5EF4-FFF2-40B4-BE49-F238E27FC236}">
                <a16:creationId xmlns:a16="http://schemas.microsoft.com/office/drawing/2014/main" id="{16E1FD09-F59D-4D65-AEB7-E2F7216685D1}"/>
              </a:ext>
            </a:extLst>
          </p:cNvPr>
          <p:cNvSpPr>
            <a:spLocks noGrp="1"/>
          </p:cNvSpPr>
          <p:nvPr>
            <p:ph sz="half" idx="2"/>
          </p:nvPr>
        </p:nvSpPr>
        <p:spPr/>
        <p:txBody>
          <a:bodyPr/>
          <a:lstStyle/>
          <a:p>
            <a:r>
              <a:rPr lang="en-IN" dirty="0"/>
              <a:t>Example Review: </a:t>
            </a:r>
          </a:p>
          <a:p>
            <a:pPr lvl="1"/>
            <a:r>
              <a:rPr lang="en-IN" dirty="0"/>
              <a:t>“We were hoping for a quick breakfast. We were</a:t>
            </a:r>
            <a:r>
              <a:rPr lang="en-IN" b="1" dirty="0"/>
              <a:t> </a:t>
            </a:r>
            <a:r>
              <a:rPr lang="en-IN" b="1" dirty="0">
                <a:solidFill>
                  <a:srgbClr val="FFFF00"/>
                </a:solidFill>
              </a:rPr>
              <a:t>immediately seated</a:t>
            </a:r>
            <a:r>
              <a:rPr lang="en-IN" dirty="0"/>
              <a:t>, which was probably the highlight of our </a:t>
            </a:r>
            <a:r>
              <a:rPr lang="en-IN" b="1" dirty="0">
                <a:solidFill>
                  <a:srgbClr val="FFFF00"/>
                </a:solidFill>
              </a:rPr>
              <a:t>meal</a:t>
            </a:r>
            <a:r>
              <a:rPr lang="en-IN" dirty="0"/>
              <a:t>.</a:t>
            </a:r>
            <a:br>
              <a:rPr lang="en-IN" dirty="0"/>
            </a:br>
            <a:r>
              <a:rPr lang="en-IN" dirty="0"/>
              <a:t>It took about </a:t>
            </a:r>
            <a:r>
              <a:rPr lang="en-IN" b="1" dirty="0">
                <a:solidFill>
                  <a:srgbClr val="FFFF00"/>
                </a:solidFill>
              </a:rPr>
              <a:t>15 min</a:t>
            </a:r>
            <a:r>
              <a:rPr lang="en-IN" b="1" dirty="0"/>
              <a:t> </a:t>
            </a:r>
            <a:r>
              <a:rPr lang="en-IN" dirty="0"/>
              <a:t>to get a </a:t>
            </a:r>
            <a:r>
              <a:rPr lang="en-IN" b="1" dirty="0">
                <a:solidFill>
                  <a:srgbClr val="FFFF00"/>
                </a:solidFill>
              </a:rPr>
              <a:t>coffee</a:t>
            </a:r>
            <a:r>
              <a:rPr lang="en-IN" dirty="0">
                <a:solidFill>
                  <a:srgbClr val="FFFF00"/>
                </a:solidFill>
              </a:rPr>
              <a:t> </a:t>
            </a:r>
            <a:r>
              <a:rPr lang="en-IN" dirty="0"/>
              <a:t>and another </a:t>
            </a:r>
            <a:r>
              <a:rPr lang="en-IN" b="1" dirty="0">
                <a:solidFill>
                  <a:srgbClr val="FFFF00"/>
                </a:solidFill>
              </a:rPr>
              <a:t>15 min </a:t>
            </a:r>
            <a:r>
              <a:rPr lang="en-IN" dirty="0"/>
              <a:t>before anyone came to ask for our </a:t>
            </a:r>
            <a:r>
              <a:rPr lang="en-IN" b="1" dirty="0">
                <a:solidFill>
                  <a:srgbClr val="FFFF00"/>
                </a:solidFill>
              </a:rPr>
              <a:t>order</a:t>
            </a:r>
            <a:r>
              <a:rPr lang="en-IN" dirty="0"/>
              <a:t>. When our food finally came, nearly all of our food was </a:t>
            </a:r>
            <a:r>
              <a:rPr lang="en-IN" b="1" dirty="0">
                <a:solidFill>
                  <a:srgbClr val="FFFF00"/>
                </a:solidFill>
              </a:rPr>
              <a:t>undercooked</a:t>
            </a:r>
            <a:r>
              <a:rPr lang="en-IN" dirty="0"/>
              <a:t>; </a:t>
            </a:r>
            <a:r>
              <a:rPr lang="en-IN" b="1" dirty="0">
                <a:solidFill>
                  <a:srgbClr val="FFFF00"/>
                </a:solidFill>
              </a:rPr>
              <a:t>half cooked eggs</a:t>
            </a:r>
            <a:r>
              <a:rPr lang="en-IN" dirty="0"/>
              <a:t>, </a:t>
            </a:r>
            <a:r>
              <a:rPr lang="en-IN" b="1" dirty="0">
                <a:solidFill>
                  <a:srgbClr val="FFFF00"/>
                </a:solidFill>
              </a:rPr>
              <a:t>partially cooked ham </a:t>
            </a:r>
            <a:r>
              <a:rPr lang="en-IN" dirty="0"/>
              <a:t>and</a:t>
            </a:r>
            <a:r>
              <a:rPr lang="en-IN" b="1" dirty="0">
                <a:solidFill>
                  <a:srgbClr val="FFFF00"/>
                </a:solidFill>
              </a:rPr>
              <a:t> back bacon, overcooked bacon</a:t>
            </a:r>
            <a:r>
              <a:rPr lang="en-IN" dirty="0"/>
              <a:t>.”</a:t>
            </a:r>
            <a:br>
              <a:rPr lang="en-IN" dirty="0"/>
            </a:br>
            <a:endParaRPr lang="en-IN" dirty="0"/>
          </a:p>
        </p:txBody>
      </p:sp>
    </p:spTree>
    <p:extLst>
      <p:ext uri="{BB962C8B-B14F-4D97-AF65-F5344CB8AC3E}">
        <p14:creationId xmlns:p14="http://schemas.microsoft.com/office/powerpoint/2010/main" val="56346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Introduction X Research Questions</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Identify sentiments of people for restaurants through performing topic modelling analysis on the reviews</a:t>
            </a:r>
          </a:p>
          <a:p>
            <a:r>
              <a:rPr lang="en-IN" dirty="0"/>
              <a:t>Extract positive and negative sentiments of restaurant businesses by segregating them according to various aspects of the restaurants. (like ambience, quality of service etc.) </a:t>
            </a:r>
          </a:p>
          <a:p>
            <a:endParaRPr lang="en-IN" dirty="0"/>
          </a:p>
          <a:p>
            <a:r>
              <a:rPr lang="en-IN" dirty="0"/>
              <a:t>What did we use?</a:t>
            </a:r>
          </a:p>
          <a:p>
            <a:pPr lvl="1"/>
            <a:r>
              <a:rPr lang="en-IN" dirty="0"/>
              <a:t>R (for cleaning)</a:t>
            </a:r>
          </a:p>
          <a:p>
            <a:pPr lvl="1"/>
            <a:r>
              <a:rPr lang="en-IN" dirty="0"/>
              <a:t>Python (for rest of the project)</a:t>
            </a:r>
          </a:p>
          <a:p>
            <a:pPr lvl="1"/>
            <a:r>
              <a:rPr lang="en-IN" dirty="0"/>
              <a:t>Tableau (basic exploratory visualisation)</a:t>
            </a:r>
          </a:p>
          <a:p>
            <a:endParaRPr lang="en-IN" dirty="0"/>
          </a:p>
        </p:txBody>
      </p:sp>
    </p:spTree>
    <p:extLst>
      <p:ext uri="{BB962C8B-B14F-4D97-AF65-F5344CB8AC3E}">
        <p14:creationId xmlns:p14="http://schemas.microsoft.com/office/powerpoint/2010/main" val="1875698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1: Cleaning and Text pre-processing </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p:txBody>
          <a:bodyPr/>
          <a:lstStyle/>
          <a:p>
            <a:r>
              <a:rPr lang="en-IN" dirty="0"/>
              <a:t>Cleaning: </a:t>
            </a:r>
          </a:p>
          <a:p>
            <a:pPr lvl="1"/>
            <a:r>
              <a:rPr lang="en-IN" dirty="0"/>
              <a:t>Removed data not related to restaurant reviews</a:t>
            </a:r>
          </a:p>
          <a:p>
            <a:pPr lvl="1"/>
            <a:r>
              <a:rPr lang="en-IN" dirty="0"/>
              <a:t>Removed null rows</a:t>
            </a:r>
          </a:p>
          <a:p>
            <a:pPr lvl="1"/>
            <a:r>
              <a:rPr lang="en-IN" dirty="0"/>
              <a:t>Kept columns that we relevant for our analysis</a:t>
            </a:r>
          </a:p>
          <a:p>
            <a:r>
              <a:rPr lang="en-IN" dirty="0"/>
              <a:t>Text pre-processing</a:t>
            </a:r>
          </a:p>
          <a:p>
            <a:pPr lvl="1"/>
            <a:r>
              <a:rPr lang="en-IN" dirty="0"/>
              <a:t>Change to lower case and remove punctuation (</a:t>
            </a:r>
            <a:r>
              <a:rPr lang="en-IN" dirty="0" err="1"/>
              <a:t>str.lower</a:t>
            </a:r>
            <a:r>
              <a:rPr lang="en-IN" dirty="0"/>
              <a:t>)</a:t>
            </a:r>
          </a:p>
          <a:p>
            <a:pPr lvl="1"/>
            <a:r>
              <a:rPr lang="en-IN" dirty="0"/>
              <a:t>Tokenisation (</a:t>
            </a:r>
            <a:r>
              <a:rPr lang="en-IN" dirty="0" err="1"/>
              <a:t>nltk.word_tokenise</a:t>
            </a:r>
            <a:r>
              <a:rPr lang="en-IN" dirty="0"/>
              <a:t>)</a:t>
            </a:r>
          </a:p>
          <a:p>
            <a:pPr lvl="1"/>
            <a:r>
              <a:rPr lang="en-IN" dirty="0"/>
              <a:t>Removal of stop words (</a:t>
            </a:r>
            <a:r>
              <a:rPr lang="en-IN" dirty="0" err="1"/>
              <a:t>stopwords</a:t>
            </a:r>
            <a:r>
              <a:rPr lang="en-IN" dirty="0"/>
              <a:t> from </a:t>
            </a:r>
            <a:r>
              <a:rPr lang="en-IN" dirty="0" err="1"/>
              <a:t>nltk</a:t>
            </a:r>
            <a:r>
              <a:rPr lang="en-IN" dirty="0"/>
              <a:t> library)</a:t>
            </a:r>
          </a:p>
          <a:p>
            <a:pPr lvl="1"/>
            <a:r>
              <a:rPr lang="en-IN" dirty="0"/>
              <a:t>Stemming (</a:t>
            </a:r>
            <a:r>
              <a:rPr lang="en-IN" dirty="0" err="1"/>
              <a:t>PorterStemmer</a:t>
            </a:r>
            <a:r>
              <a:rPr lang="en-IN" dirty="0"/>
              <a:t> from </a:t>
            </a:r>
            <a:r>
              <a:rPr lang="en-IN" dirty="0" err="1"/>
              <a:t>nltk</a:t>
            </a:r>
            <a:r>
              <a:rPr lang="en-IN" dirty="0"/>
              <a:t> library)</a:t>
            </a:r>
          </a:p>
          <a:p>
            <a:pPr lvl="1"/>
            <a:endParaRPr lang="en-IN" dirty="0"/>
          </a:p>
          <a:p>
            <a:pPr lvl="1"/>
            <a:endParaRPr lang="en-IN" dirty="0"/>
          </a:p>
        </p:txBody>
      </p:sp>
    </p:spTree>
    <p:extLst>
      <p:ext uri="{BB962C8B-B14F-4D97-AF65-F5344CB8AC3E}">
        <p14:creationId xmlns:p14="http://schemas.microsoft.com/office/powerpoint/2010/main" val="1861980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1 X Result</a:t>
            </a:r>
          </a:p>
        </p:txBody>
      </p:sp>
      <p:pic>
        <p:nvPicPr>
          <p:cNvPr id="4" name="Content Placeholder 3">
            <a:extLst>
              <a:ext uri="{FF2B5EF4-FFF2-40B4-BE49-F238E27FC236}">
                <a16:creationId xmlns:a16="http://schemas.microsoft.com/office/drawing/2014/main" id="{C78D784C-AD69-40E1-A7E7-AE402EC7E924}"/>
              </a:ext>
            </a:extLst>
          </p:cNvPr>
          <p:cNvPicPr>
            <a:picLocks noGrp="1" noChangeAspect="1"/>
          </p:cNvPicPr>
          <p:nvPr>
            <p:ph idx="1"/>
          </p:nvPr>
        </p:nvPicPr>
        <p:blipFill rotWithShape="1">
          <a:blip r:embed="rId2"/>
          <a:srcRect l="-1" t="30492" r="1543" b="44625"/>
          <a:stretch/>
        </p:blipFill>
        <p:spPr>
          <a:xfrm>
            <a:off x="718031" y="1469880"/>
            <a:ext cx="9566401" cy="1575753"/>
          </a:xfrm>
          <a:prstGeom prst="rect">
            <a:avLst/>
          </a:prstGeom>
        </p:spPr>
      </p:pic>
      <p:sp>
        <p:nvSpPr>
          <p:cNvPr id="6" name="TextBox 5">
            <a:extLst>
              <a:ext uri="{FF2B5EF4-FFF2-40B4-BE49-F238E27FC236}">
                <a16:creationId xmlns:a16="http://schemas.microsoft.com/office/drawing/2014/main" id="{D965B8C4-D024-471E-84A3-E2EF9F14DBC5}"/>
              </a:ext>
            </a:extLst>
          </p:cNvPr>
          <p:cNvSpPr txBox="1"/>
          <p:nvPr/>
        </p:nvSpPr>
        <p:spPr>
          <a:xfrm>
            <a:off x="718031" y="3780890"/>
            <a:ext cx="10320454" cy="2308324"/>
          </a:xfrm>
          <a:prstGeom prst="rect">
            <a:avLst/>
          </a:prstGeom>
          <a:noFill/>
        </p:spPr>
        <p:txBody>
          <a:bodyPr wrap="none" rtlCol="0">
            <a:spAutoFit/>
          </a:bodyPr>
          <a:lstStyle/>
          <a:p>
            <a:r>
              <a:rPr lang="en-IN" dirty="0"/>
              <a:t>Interesting Takeaway: To see the progress of the program, insert a progress bar using </a:t>
            </a:r>
            <a:r>
              <a:rPr lang="en-IN" dirty="0" err="1"/>
              <a:t>tqdm</a:t>
            </a:r>
            <a:r>
              <a:rPr lang="en-IN" dirty="0"/>
              <a:t> </a:t>
            </a:r>
          </a:p>
          <a:p>
            <a:r>
              <a:rPr lang="en-IN" dirty="0"/>
              <a:t>                                       library in Python. For a function, instead of apply, do </a:t>
            </a:r>
            <a:r>
              <a:rPr lang="en-IN" dirty="0" err="1"/>
              <a:t>progress_apply</a:t>
            </a:r>
            <a:r>
              <a:rPr lang="en-IN" dirty="0"/>
              <a:t>.</a:t>
            </a:r>
          </a:p>
          <a:p>
            <a:endParaRPr lang="en-IN" dirty="0"/>
          </a:p>
          <a:p>
            <a:r>
              <a:rPr lang="en-IN" b="1" dirty="0"/>
              <a:t>from </a:t>
            </a:r>
            <a:r>
              <a:rPr lang="en-IN" b="1" dirty="0" err="1"/>
              <a:t>tqdm</a:t>
            </a:r>
            <a:r>
              <a:rPr lang="en-IN" b="1" dirty="0"/>
              <a:t>._</a:t>
            </a:r>
            <a:r>
              <a:rPr lang="en-IN" b="1" dirty="0" err="1"/>
              <a:t>tqdm_notebook</a:t>
            </a:r>
            <a:r>
              <a:rPr lang="en-IN" b="1" dirty="0"/>
              <a:t> import </a:t>
            </a:r>
            <a:r>
              <a:rPr lang="en-IN" b="1" dirty="0" err="1"/>
              <a:t>tqdm_notebook</a:t>
            </a:r>
            <a:endParaRPr lang="en-IN" b="1" dirty="0"/>
          </a:p>
          <a:p>
            <a:r>
              <a:rPr lang="en-IN" b="1" dirty="0" err="1"/>
              <a:t>tqdm_notebook.pandas</a:t>
            </a:r>
            <a:r>
              <a:rPr lang="en-IN" b="1" dirty="0"/>
              <a:t>()</a:t>
            </a:r>
          </a:p>
          <a:p>
            <a:endParaRPr lang="en-IN" dirty="0"/>
          </a:p>
          <a:p>
            <a:endParaRPr lang="en-IN" dirty="0"/>
          </a:p>
          <a:p>
            <a:endParaRPr lang="en-IN" dirty="0"/>
          </a:p>
        </p:txBody>
      </p:sp>
    </p:spTree>
    <p:extLst>
      <p:ext uri="{BB962C8B-B14F-4D97-AF65-F5344CB8AC3E}">
        <p14:creationId xmlns:p14="http://schemas.microsoft.com/office/powerpoint/2010/main" val="1790838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2: Exploratory Analysis</a:t>
            </a:r>
          </a:p>
        </p:txBody>
      </p:sp>
      <p:pic>
        <p:nvPicPr>
          <p:cNvPr id="5" name="Content Placeholder 4">
            <a:extLst>
              <a:ext uri="{FF2B5EF4-FFF2-40B4-BE49-F238E27FC236}">
                <a16:creationId xmlns:a16="http://schemas.microsoft.com/office/drawing/2014/main" id="{DB9C2740-6261-47D6-A273-182717BE6E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732" y="1555989"/>
            <a:ext cx="4769489" cy="2992094"/>
          </a:xfrm>
        </p:spPr>
      </p:pic>
      <p:pic>
        <p:nvPicPr>
          <p:cNvPr id="9" name="Picture 8">
            <a:extLst>
              <a:ext uri="{FF2B5EF4-FFF2-40B4-BE49-F238E27FC236}">
                <a16:creationId xmlns:a16="http://schemas.microsoft.com/office/drawing/2014/main" id="{F8A5D1CB-95BA-4262-96A4-8688B15E2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32" y="1555989"/>
            <a:ext cx="4658108" cy="4842519"/>
          </a:xfrm>
          <a:prstGeom prst="rect">
            <a:avLst/>
          </a:prstGeom>
        </p:spPr>
      </p:pic>
    </p:spTree>
    <p:extLst>
      <p:ext uri="{BB962C8B-B14F-4D97-AF65-F5344CB8AC3E}">
        <p14:creationId xmlns:p14="http://schemas.microsoft.com/office/powerpoint/2010/main" val="3856012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2: Exploratory Analysis (continued)</a:t>
            </a:r>
          </a:p>
        </p:txBody>
      </p:sp>
      <p:pic>
        <p:nvPicPr>
          <p:cNvPr id="5" name="Content Placeholder 4">
            <a:extLst>
              <a:ext uri="{FF2B5EF4-FFF2-40B4-BE49-F238E27FC236}">
                <a16:creationId xmlns:a16="http://schemas.microsoft.com/office/drawing/2014/main" id="{33B70CFA-235F-4B7B-8F43-0507372CF0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0" y="1853248"/>
            <a:ext cx="4931597" cy="2759849"/>
          </a:xfrm>
        </p:spPr>
      </p:pic>
      <p:pic>
        <p:nvPicPr>
          <p:cNvPr id="6" name="Picture 5">
            <a:extLst>
              <a:ext uri="{FF2B5EF4-FFF2-40B4-BE49-F238E27FC236}">
                <a16:creationId xmlns:a16="http://schemas.microsoft.com/office/drawing/2014/main" id="{C654E3C9-D8A7-4CA0-AB2C-D98D4CFB9999}"/>
              </a:ext>
            </a:extLst>
          </p:cNvPr>
          <p:cNvPicPr>
            <a:picLocks noChangeAspect="1"/>
          </p:cNvPicPr>
          <p:nvPr/>
        </p:nvPicPr>
        <p:blipFill rotWithShape="1">
          <a:blip r:embed="rId3"/>
          <a:srcRect l="24017" t="31910" r="30561" b="21648"/>
          <a:stretch/>
        </p:blipFill>
        <p:spPr>
          <a:xfrm>
            <a:off x="6096000" y="1853248"/>
            <a:ext cx="5709007" cy="2836354"/>
          </a:xfrm>
          <a:prstGeom prst="rect">
            <a:avLst/>
          </a:prstGeom>
        </p:spPr>
      </p:pic>
      <p:pic>
        <p:nvPicPr>
          <p:cNvPr id="7" name="Picture 6">
            <a:extLst>
              <a:ext uri="{FF2B5EF4-FFF2-40B4-BE49-F238E27FC236}">
                <a16:creationId xmlns:a16="http://schemas.microsoft.com/office/drawing/2014/main" id="{101850EF-9EDC-4420-B318-8390EF6A1FD3}"/>
              </a:ext>
            </a:extLst>
          </p:cNvPr>
          <p:cNvPicPr>
            <a:picLocks noChangeAspect="1"/>
          </p:cNvPicPr>
          <p:nvPr/>
        </p:nvPicPr>
        <p:blipFill rotWithShape="1">
          <a:blip r:embed="rId4"/>
          <a:srcRect l="24186" t="48540" r="30225" b="22547"/>
          <a:stretch/>
        </p:blipFill>
        <p:spPr>
          <a:xfrm>
            <a:off x="3111908" y="4767209"/>
            <a:ext cx="5558319" cy="1982912"/>
          </a:xfrm>
          <a:prstGeom prst="rect">
            <a:avLst/>
          </a:prstGeom>
        </p:spPr>
      </p:pic>
    </p:spTree>
    <p:extLst>
      <p:ext uri="{BB962C8B-B14F-4D97-AF65-F5344CB8AC3E}">
        <p14:creationId xmlns:p14="http://schemas.microsoft.com/office/powerpoint/2010/main" val="297448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8F36-2F7C-491F-8CFF-58958119D24C}"/>
              </a:ext>
            </a:extLst>
          </p:cNvPr>
          <p:cNvSpPr>
            <a:spLocks noGrp="1"/>
          </p:cNvSpPr>
          <p:nvPr>
            <p:ph type="title"/>
          </p:nvPr>
        </p:nvSpPr>
        <p:spPr/>
        <p:txBody>
          <a:bodyPr/>
          <a:lstStyle/>
          <a:p>
            <a:r>
              <a:rPr lang="en-IN" dirty="0"/>
              <a:t>Step 3: Topic Modelling using LDA</a:t>
            </a:r>
          </a:p>
        </p:txBody>
      </p:sp>
      <p:sp>
        <p:nvSpPr>
          <p:cNvPr id="3" name="Content Placeholder 2">
            <a:extLst>
              <a:ext uri="{FF2B5EF4-FFF2-40B4-BE49-F238E27FC236}">
                <a16:creationId xmlns:a16="http://schemas.microsoft.com/office/drawing/2014/main" id="{4ACC4029-3E4B-4A90-940F-AA30B5308A26}"/>
              </a:ext>
            </a:extLst>
          </p:cNvPr>
          <p:cNvSpPr>
            <a:spLocks noGrp="1"/>
          </p:cNvSpPr>
          <p:nvPr>
            <p:ph idx="1"/>
          </p:nvPr>
        </p:nvSpPr>
        <p:spPr>
          <a:xfrm>
            <a:off x="645131" y="1315092"/>
            <a:ext cx="10029717" cy="5465852"/>
          </a:xfrm>
        </p:spPr>
        <p:txBody>
          <a:bodyPr>
            <a:normAutofit fontScale="92500" lnSpcReduction="10000"/>
          </a:bodyPr>
          <a:lstStyle/>
          <a:p>
            <a:r>
              <a:rPr lang="en-IN" dirty="0"/>
              <a:t>Why use LDA?</a:t>
            </a:r>
          </a:p>
          <a:p>
            <a:r>
              <a:rPr lang="en-IN" dirty="0"/>
              <a:t>Libraries used: </a:t>
            </a:r>
            <a:r>
              <a:rPr lang="en-IN" dirty="0" err="1"/>
              <a:t>Sklearn</a:t>
            </a:r>
            <a:r>
              <a:rPr lang="en-IN" dirty="0"/>
              <a:t>, </a:t>
            </a:r>
            <a:r>
              <a:rPr lang="en-IN" dirty="0" err="1"/>
              <a:t>Gensim</a:t>
            </a:r>
            <a:r>
              <a:rPr lang="en-IN" dirty="0"/>
              <a:t> and Mallet</a:t>
            </a:r>
          </a:p>
          <a:p>
            <a:r>
              <a:rPr lang="en-IN" dirty="0"/>
              <a:t>LDA using </a:t>
            </a:r>
            <a:r>
              <a:rPr lang="en-IN" dirty="0" err="1"/>
              <a:t>Gensim</a:t>
            </a:r>
            <a:r>
              <a:rPr lang="en-IN" dirty="0"/>
              <a:t>: </a:t>
            </a:r>
          </a:p>
          <a:p>
            <a:endParaRPr lang="en-IN" dirty="0"/>
          </a:p>
          <a:p>
            <a:endParaRPr lang="en-IN" dirty="0"/>
          </a:p>
          <a:p>
            <a:endParaRPr lang="en-IN" dirty="0"/>
          </a:p>
          <a:p>
            <a:endParaRPr lang="en-IN" dirty="0"/>
          </a:p>
          <a:p>
            <a:r>
              <a:rPr lang="en-IN" dirty="0"/>
              <a:t>LDA using Mallet: </a:t>
            </a:r>
          </a:p>
          <a:p>
            <a:pPr lvl="1"/>
            <a:r>
              <a:rPr lang="en-IN" dirty="0" err="1"/>
              <a:t>ldamallet</a:t>
            </a:r>
            <a:r>
              <a:rPr lang="en-IN" dirty="0"/>
              <a:t> = </a:t>
            </a:r>
            <a:r>
              <a:rPr lang="en-IN" dirty="0" err="1"/>
              <a:t>gensim.models.wrappers.LdaMallet</a:t>
            </a:r>
            <a:r>
              <a:rPr lang="en-IN" dirty="0"/>
              <a:t>(</a:t>
            </a:r>
            <a:r>
              <a:rPr lang="en-IN" dirty="0" err="1"/>
              <a:t>mallet_path</a:t>
            </a:r>
            <a:r>
              <a:rPr lang="en-IN" dirty="0"/>
              <a:t>, corpus=corpus, </a:t>
            </a:r>
            <a:r>
              <a:rPr lang="en-IN" dirty="0" err="1"/>
              <a:t>num_topics</a:t>
            </a:r>
            <a:r>
              <a:rPr lang="en-IN" dirty="0"/>
              <a:t>=20, id2word=dictionary)</a:t>
            </a:r>
          </a:p>
          <a:p>
            <a:r>
              <a:rPr lang="en-IN" dirty="0"/>
              <a:t>LDA using </a:t>
            </a:r>
            <a:r>
              <a:rPr lang="en-IN" dirty="0" err="1"/>
              <a:t>Sklearn</a:t>
            </a:r>
            <a:r>
              <a:rPr lang="en-IN" dirty="0"/>
              <a:t>: </a:t>
            </a:r>
          </a:p>
          <a:p>
            <a:pPr lvl="1"/>
            <a:r>
              <a:rPr lang="en-IN" dirty="0"/>
              <a:t>from </a:t>
            </a:r>
            <a:r>
              <a:rPr lang="en-IN" dirty="0" err="1"/>
              <a:t>sklearn.decomposition</a:t>
            </a:r>
            <a:r>
              <a:rPr lang="en-IN" dirty="0"/>
              <a:t> import </a:t>
            </a:r>
            <a:r>
              <a:rPr lang="en-IN" dirty="0" err="1"/>
              <a:t>LatentDirichletAllocation</a:t>
            </a:r>
            <a:endParaRPr lang="en-IN" dirty="0"/>
          </a:p>
          <a:p>
            <a:pPr marL="457200" lvl="1" indent="0">
              <a:buNone/>
            </a:pPr>
            <a:r>
              <a:rPr lang="en-IN" dirty="0"/>
              <a:t>     LDA = </a:t>
            </a:r>
            <a:r>
              <a:rPr lang="en-IN" dirty="0" err="1"/>
              <a:t>LatentDirichletAllocation</a:t>
            </a:r>
            <a:r>
              <a:rPr lang="en-IN" dirty="0"/>
              <a:t>(</a:t>
            </a:r>
            <a:r>
              <a:rPr lang="en-IN" dirty="0" err="1"/>
              <a:t>n_components</a:t>
            </a:r>
            <a:r>
              <a:rPr lang="en-IN" dirty="0"/>
              <a:t>=9, </a:t>
            </a:r>
            <a:r>
              <a:rPr lang="en-IN" dirty="0" err="1"/>
              <a:t>random_state</a:t>
            </a:r>
            <a:r>
              <a:rPr lang="en-IN" dirty="0"/>
              <a:t>=42)</a:t>
            </a:r>
          </a:p>
          <a:p>
            <a:pPr marL="457200" lvl="1" indent="0">
              <a:buNone/>
            </a:pPr>
            <a:r>
              <a:rPr lang="en-IN" dirty="0"/>
              <a:t>     </a:t>
            </a:r>
            <a:r>
              <a:rPr lang="en-IN" dirty="0" err="1"/>
              <a:t>LDA.fit</a:t>
            </a:r>
            <a:r>
              <a:rPr lang="en-IN" dirty="0"/>
              <a:t>(</a:t>
            </a:r>
            <a:r>
              <a:rPr lang="en-IN" dirty="0" err="1"/>
              <a:t>doc_term_matrix</a:t>
            </a:r>
            <a:r>
              <a:rPr lang="en-IN" dirty="0"/>
              <a:t>)</a:t>
            </a:r>
          </a:p>
          <a:p>
            <a:pPr lvl="1"/>
            <a:endParaRPr lang="en-IN" dirty="0"/>
          </a:p>
        </p:txBody>
      </p:sp>
      <p:pic>
        <p:nvPicPr>
          <p:cNvPr id="4" name="Picture 3">
            <a:extLst>
              <a:ext uri="{FF2B5EF4-FFF2-40B4-BE49-F238E27FC236}">
                <a16:creationId xmlns:a16="http://schemas.microsoft.com/office/drawing/2014/main" id="{F85B27DD-ABE7-487B-99D2-F1A5E5E09831}"/>
              </a:ext>
            </a:extLst>
          </p:cNvPr>
          <p:cNvPicPr>
            <a:picLocks noChangeAspect="1"/>
          </p:cNvPicPr>
          <p:nvPr/>
        </p:nvPicPr>
        <p:blipFill rotWithShape="1">
          <a:blip r:embed="rId2"/>
          <a:srcRect l="24522" t="46292" r="17571" b="21648"/>
          <a:stretch/>
        </p:blipFill>
        <p:spPr>
          <a:xfrm>
            <a:off x="3339103" y="2178025"/>
            <a:ext cx="5373384" cy="1673395"/>
          </a:xfrm>
          <a:prstGeom prst="rect">
            <a:avLst/>
          </a:prstGeom>
        </p:spPr>
      </p:pic>
    </p:spTree>
    <p:extLst>
      <p:ext uri="{BB962C8B-B14F-4D97-AF65-F5344CB8AC3E}">
        <p14:creationId xmlns:p14="http://schemas.microsoft.com/office/powerpoint/2010/main" val="10307532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1344</TotalTime>
  <Words>833</Words>
  <Application>Microsoft Office PowerPoint</Application>
  <PresentationFormat>Widescreen</PresentationFormat>
  <Paragraphs>82</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Wingdings 3</vt:lpstr>
      <vt:lpstr>Ion</vt:lpstr>
      <vt:lpstr>Aspect based Topic Modelling analysis on Yelp Restaurant Reviews</vt:lpstr>
      <vt:lpstr>Introduction X Background</vt:lpstr>
      <vt:lpstr>Introduction X Inspiration</vt:lpstr>
      <vt:lpstr>Introduction X Research Questions</vt:lpstr>
      <vt:lpstr>Step 1: Cleaning and Text pre-processing </vt:lpstr>
      <vt:lpstr>Step 1 X Result</vt:lpstr>
      <vt:lpstr>Step 2: Exploratory Analysis</vt:lpstr>
      <vt:lpstr>Step 2: Exploratory Analysis (continued)</vt:lpstr>
      <vt:lpstr>Step 3: Topic Modelling using LDA</vt:lpstr>
      <vt:lpstr>Step 3 X Visualisation of topics</vt:lpstr>
      <vt:lpstr>Visualisation of topics X continued</vt:lpstr>
      <vt:lpstr>Topic Modelling on all the reviews</vt:lpstr>
      <vt:lpstr>Step 4: Aspect oriented Topic Modelling X Dataset</vt:lpstr>
      <vt:lpstr>Step 4: Aspect oriented Topic Modelling X SVM Model</vt:lpstr>
      <vt:lpstr>Step 4: Aspect oriented Topic Modelling X Using the model</vt:lpstr>
      <vt:lpstr>Step 4: Aspect oriented Topic Modelling X Visualising the result</vt:lpstr>
      <vt:lpstr>Step 4: Aspect oriented Topic Modelling X Visualising the result</vt:lpstr>
      <vt:lpstr>Aspect oriented Topic Modelling X Conclusion</vt:lpstr>
      <vt:lpstr>Aspect oriented Topic Modelling X Future Scope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Aspect based Topic Modelling analysis on Yelp Restaurant Reviews</dc:title>
  <dc:creator>neha deshmukh</dc:creator>
  <cp:lastModifiedBy>neha deshmukh</cp:lastModifiedBy>
  <cp:revision>60</cp:revision>
  <dcterms:created xsi:type="dcterms:W3CDTF">2019-11-28T21:18:52Z</dcterms:created>
  <dcterms:modified xsi:type="dcterms:W3CDTF">2019-12-01T19:33:01Z</dcterms:modified>
</cp:coreProperties>
</file>